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6" r:id="rId5"/>
    <p:sldId id="269" r:id="rId6"/>
    <p:sldId id="257" r:id="rId7"/>
    <p:sldId id="267" r:id="rId8"/>
    <p:sldId id="268" r:id="rId9"/>
    <p:sldId id="270" r:id="rId10"/>
    <p:sldId id="271" r:id="rId11"/>
    <p:sldId id="273" r:id="rId12"/>
    <p:sldId id="272" r:id="rId13"/>
    <p:sldId id="275" r:id="rId14"/>
    <p:sldId id="276" r:id="rId15"/>
    <p:sldId id="277" r:id="rId16"/>
    <p:sldId id="278" r:id="rId17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6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61"/>
    </p:cViewPr>
  </p:sorter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F870C-5D9B-4878-9827-A3D8F8D3B4C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193252BB-1661-4EF1-B4B4-B609E884D6B5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noProof="1"/>
            <a:t>Theoretical part</a:t>
          </a:r>
          <a:endParaRPr lang="ru-RU" noProof="1"/>
        </a:p>
      </dgm:t>
    </dgm:pt>
    <dgm:pt modelId="{5A04EF90-0F09-4424-BA8F-063E80337D8E}" type="par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54292CB0-011E-4706-9294-372AD5816BB9}" type="sibTrans" cxnId="{095425F3-197C-4E69-84D5-0C51196EF1C6}">
      <dgm:prSet/>
      <dgm:spPr/>
      <dgm:t>
        <a:bodyPr rtlCol="0"/>
        <a:lstStyle/>
        <a:p>
          <a:pPr rtl="0"/>
          <a:endParaRPr lang="ru-RU" noProof="1"/>
        </a:p>
      </dgm:t>
    </dgm:pt>
    <dgm:pt modelId="{1777E161-D0DE-4D31-91FE-E2AD8AAC6AA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noProof="1"/>
            <a:t>Exceel solver</a:t>
          </a:r>
          <a:endParaRPr lang="ru-RU" noProof="1"/>
        </a:p>
      </dgm:t>
    </dgm:pt>
    <dgm:pt modelId="{50E45982-4B36-4BD3-ABAD-204FBA61FF0E}" type="par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FB489039-8D8A-4FC2-9B37-994383FDE902}" type="sibTrans" cxnId="{A341BC0D-6DD3-4979-9832-08DC41068DC6}">
      <dgm:prSet/>
      <dgm:spPr/>
      <dgm:t>
        <a:bodyPr rtlCol="0"/>
        <a:lstStyle/>
        <a:p>
          <a:pPr rtl="0"/>
          <a:endParaRPr lang="ru-RU" noProof="1"/>
        </a:p>
      </dgm:t>
    </dgm:pt>
    <dgm:pt modelId="{A0E3938A-38FD-4C6B-BC76-DCF294EE93DC}">
      <dgm:prSet/>
      <dgm:spPr/>
      <dgm:t>
        <a:bodyPr rtlCol="0"/>
        <a:lstStyle/>
        <a:p>
          <a:pPr>
            <a:lnSpc>
              <a:spcPct val="100000"/>
            </a:lnSpc>
            <a:defRPr cap="all"/>
          </a:pPr>
          <a:r>
            <a:rPr lang="en-US" noProof="1"/>
            <a:t>Graphs and results</a:t>
          </a:r>
          <a:endParaRPr lang="ru-RU" noProof="1"/>
        </a:p>
      </dgm:t>
    </dgm:pt>
    <dgm:pt modelId="{8655D1BC-F152-4DA3-90FE-11A6554E87C9}" type="par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7DE219E0-15AA-4B4B-9BED-F21993E27992}" type="sibTrans" cxnId="{F1960191-6C4D-45E6-A70C-022CDEE00113}">
      <dgm:prSet/>
      <dgm:spPr/>
      <dgm:t>
        <a:bodyPr rtlCol="0"/>
        <a:lstStyle/>
        <a:p>
          <a:pPr rtl="0"/>
          <a:endParaRPr lang="ru-RU" noProof="1"/>
        </a:p>
      </dgm:t>
    </dgm:pt>
    <dgm:pt modelId="{D2FA40C6-C0ED-46A3-92CE-B081053B2BA8}" type="pres">
      <dgm:prSet presAssocID="{34FF870C-5D9B-4878-9827-A3D8F8D3B4C3}" presName="root" presStyleCnt="0">
        <dgm:presLayoutVars>
          <dgm:dir/>
          <dgm:resizeHandles val="exact"/>
        </dgm:presLayoutVars>
      </dgm:prSet>
      <dgm:spPr/>
    </dgm:pt>
    <dgm:pt modelId="{4F71816B-273C-49A1-A458-BCE14C9FAD7C}" type="pres">
      <dgm:prSet presAssocID="{193252BB-1661-4EF1-B4B4-B609E884D6B5}" presName="compNode" presStyleCnt="0"/>
      <dgm:spPr/>
    </dgm:pt>
    <dgm:pt modelId="{23A2EDD9-C89F-49C9-AE4A-D6196B4CA219}" type="pres">
      <dgm:prSet presAssocID="{193252BB-1661-4EF1-B4B4-B609E884D6B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AFF6CE53-2172-43E4-BC33-3C48272DDCF0}" type="pres">
      <dgm:prSet presAssocID="{193252BB-1661-4EF1-B4B4-B609E884D6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Открытая книга"/>
        </a:ext>
      </dgm:extLst>
    </dgm:pt>
    <dgm:pt modelId="{8CFED58E-CED6-48CB-AD6E-8A220711C954}" type="pres">
      <dgm:prSet presAssocID="{193252BB-1661-4EF1-B4B4-B609E884D6B5}" presName="spaceRect" presStyleCnt="0"/>
      <dgm:spPr/>
    </dgm:pt>
    <dgm:pt modelId="{B2757675-DFB6-4B33-9701-161572571D2B}" type="pres">
      <dgm:prSet presAssocID="{193252BB-1661-4EF1-B4B4-B609E884D6B5}" presName="textRect" presStyleLbl="revTx" presStyleIdx="0" presStyleCnt="3">
        <dgm:presLayoutVars>
          <dgm:chMax val="1"/>
          <dgm:chPref val="1"/>
        </dgm:presLayoutVars>
      </dgm:prSet>
      <dgm:spPr/>
    </dgm:pt>
    <dgm:pt modelId="{FF5FC25A-8895-4059-A7CB-AC8E769B2E4B}" type="pres">
      <dgm:prSet presAssocID="{54292CB0-011E-4706-9294-372AD5816BB9}" presName="sibTrans" presStyleCnt="0"/>
      <dgm:spPr/>
    </dgm:pt>
    <dgm:pt modelId="{F181BEB4-66E0-4B62-8712-BD0A64659834}" type="pres">
      <dgm:prSet presAssocID="{1777E161-D0DE-4D31-91FE-E2AD8AAC6AAC}" presName="compNode" presStyleCnt="0"/>
      <dgm:spPr/>
    </dgm:pt>
    <dgm:pt modelId="{0E81F59E-BE24-4A43-8B4D-78AE486DB35A}" type="pres">
      <dgm:prSet presAssocID="{1777E161-D0DE-4D31-91FE-E2AD8AAC6AA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C6C18185-40AF-48A2-8685-C39F432C8E80}" type="pres">
      <dgm:prSet presAssocID="{1777E161-D0DE-4D31-91FE-E2AD8AAC6A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Голова с шестеренками"/>
        </a:ext>
      </dgm:extLst>
    </dgm:pt>
    <dgm:pt modelId="{676699DF-00CC-4F16-B4E6-75EFFED81874}" type="pres">
      <dgm:prSet presAssocID="{1777E161-D0DE-4D31-91FE-E2AD8AAC6AAC}" presName="spaceRect" presStyleCnt="0"/>
      <dgm:spPr/>
    </dgm:pt>
    <dgm:pt modelId="{1CD40C66-A0B4-4978-9941-A79D4CBD111B}" type="pres">
      <dgm:prSet presAssocID="{1777E161-D0DE-4D31-91FE-E2AD8AAC6AAC}" presName="textRect" presStyleLbl="revTx" presStyleIdx="1" presStyleCnt="3">
        <dgm:presLayoutVars>
          <dgm:chMax val="1"/>
          <dgm:chPref val="1"/>
        </dgm:presLayoutVars>
      </dgm:prSet>
      <dgm:spPr/>
    </dgm:pt>
    <dgm:pt modelId="{F18A00AD-35D1-4313-87F2-111D7B13ECED}" type="pres">
      <dgm:prSet presAssocID="{FB489039-8D8A-4FC2-9B37-994383FDE902}" presName="sibTrans" presStyleCnt="0"/>
      <dgm:spPr/>
    </dgm:pt>
    <dgm:pt modelId="{59EC7549-F063-437F-8388-459A5C769816}" type="pres">
      <dgm:prSet presAssocID="{A0E3938A-38FD-4C6B-BC76-DCF294EE93DC}" presName="compNode" presStyleCnt="0"/>
      <dgm:spPr/>
    </dgm:pt>
    <dgm:pt modelId="{81253FDF-02A1-40D1-89CA-3EA7AF168FD7}" type="pres">
      <dgm:prSet presAssocID="{A0E3938A-38FD-4C6B-BC76-DCF294EE93DC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</dgm:spPr>
    </dgm:pt>
    <dgm:pt modelId="{8156E8E0-9CDC-4EAB-A61D-AF474D6D9368}" type="pres">
      <dgm:prSet presAssocID="{A0E3938A-38FD-4C6B-BC76-DCF294EE93D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татистика"/>
        </a:ext>
      </dgm:extLst>
    </dgm:pt>
    <dgm:pt modelId="{CF8829A0-3E8F-471E-B721-0E359AF6C976}" type="pres">
      <dgm:prSet presAssocID="{A0E3938A-38FD-4C6B-BC76-DCF294EE93DC}" presName="spaceRect" presStyleCnt="0"/>
      <dgm:spPr/>
    </dgm:pt>
    <dgm:pt modelId="{2DEB68D9-2D2A-405A-A95A-F123B81445D3}" type="pres">
      <dgm:prSet presAssocID="{A0E3938A-38FD-4C6B-BC76-DCF294EE93D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341BC0D-6DD3-4979-9832-08DC41068DC6}" srcId="{34FF870C-5D9B-4878-9827-A3D8F8D3B4C3}" destId="{1777E161-D0DE-4D31-91FE-E2AD8AAC6AAC}" srcOrd="1" destOrd="0" parTransId="{50E45982-4B36-4BD3-ABAD-204FBA61FF0E}" sibTransId="{FB489039-8D8A-4FC2-9B37-994383FDE902}"/>
    <dgm:cxn modelId="{472D2D17-E245-46DF-98A5-C38415CADC1E}" type="presOf" srcId="{A0E3938A-38FD-4C6B-BC76-DCF294EE93DC}" destId="{2DEB68D9-2D2A-405A-A95A-F123B81445D3}" srcOrd="0" destOrd="0" presId="urn:microsoft.com/office/officeart/2018/5/layout/IconLeafLabelList"/>
    <dgm:cxn modelId="{B126511F-11FF-4EDD-85D7-D89737033340}" type="presOf" srcId="{34FF870C-5D9B-4878-9827-A3D8F8D3B4C3}" destId="{D2FA40C6-C0ED-46A3-92CE-B081053B2BA8}" srcOrd="0" destOrd="0" presId="urn:microsoft.com/office/officeart/2018/5/layout/IconLeafLabelList"/>
    <dgm:cxn modelId="{FA3ECF3F-F2D7-4808-8F32-35657BC1DF89}" type="presOf" srcId="{193252BB-1661-4EF1-B4B4-B609E884D6B5}" destId="{B2757675-DFB6-4B33-9701-161572571D2B}" srcOrd="0" destOrd="0" presId="urn:microsoft.com/office/officeart/2018/5/layout/IconLeafLabelList"/>
    <dgm:cxn modelId="{F1960191-6C4D-45E6-A70C-022CDEE00113}" srcId="{34FF870C-5D9B-4878-9827-A3D8F8D3B4C3}" destId="{A0E3938A-38FD-4C6B-BC76-DCF294EE93DC}" srcOrd="2" destOrd="0" parTransId="{8655D1BC-F152-4DA3-90FE-11A6554E87C9}" sibTransId="{7DE219E0-15AA-4B4B-9BED-F21993E27992}"/>
    <dgm:cxn modelId="{C3093AB7-9BBB-4595-A705-841ABB75BC49}" type="presOf" srcId="{1777E161-D0DE-4D31-91FE-E2AD8AAC6AAC}" destId="{1CD40C66-A0B4-4978-9941-A79D4CBD111B}" srcOrd="0" destOrd="0" presId="urn:microsoft.com/office/officeart/2018/5/layout/IconLeafLabelList"/>
    <dgm:cxn modelId="{095425F3-197C-4E69-84D5-0C51196EF1C6}" srcId="{34FF870C-5D9B-4878-9827-A3D8F8D3B4C3}" destId="{193252BB-1661-4EF1-B4B4-B609E884D6B5}" srcOrd="0" destOrd="0" parTransId="{5A04EF90-0F09-4424-BA8F-063E80337D8E}" sibTransId="{54292CB0-011E-4706-9294-372AD5816BB9}"/>
    <dgm:cxn modelId="{CFFB4A70-BD6C-4082-9DB4-48041D051C82}" type="presParOf" srcId="{D2FA40C6-C0ED-46A3-92CE-B081053B2BA8}" destId="{4F71816B-273C-49A1-A458-BCE14C9FAD7C}" srcOrd="0" destOrd="0" presId="urn:microsoft.com/office/officeart/2018/5/layout/IconLeafLabelList"/>
    <dgm:cxn modelId="{697C797D-B0A3-487C-82FB-C6242AC02007}" type="presParOf" srcId="{4F71816B-273C-49A1-A458-BCE14C9FAD7C}" destId="{23A2EDD9-C89F-49C9-AE4A-D6196B4CA219}" srcOrd="0" destOrd="0" presId="urn:microsoft.com/office/officeart/2018/5/layout/IconLeafLabelList"/>
    <dgm:cxn modelId="{DF512F07-EEDC-4E6F-8099-188C14ECF869}" type="presParOf" srcId="{4F71816B-273C-49A1-A458-BCE14C9FAD7C}" destId="{AFF6CE53-2172-43E4-BC33-3C48272DDCF0}" srcOrd="1" destOrd="0" presId="urn:microsoft.com/office/officeart/2018/5/layout/IconLeafLabelList"/>
    <dgm:cxn modelId="{9D5B3B65-8825-47E0-95F3-9A1D2B1E6DD6}" type="presParOf" srcId="{4F71816B-273C-49A1-A458-BCE14C9FAD7C}" destId="{8CFED58E-CED6-48CB-AD6E-8A220711C954}" srcOrd="2" destOrd="0" presId="urn:microsoft.com/office/officeart/2018/5/layout/IconLeafLabelList"/>
    <dgm:cxn modelId="{1E9B72B2-2AB0-418C-94B5-6567B0CCC879}" type="presParOf" srcId="{4F71816B-273C-49A1-A458-BCE14C9FAD7C}" destId="{B2757675-DFB6-4B33-9701-161572571D2B}" srcOrd="3" destOrd="0" presId="urn:microsoft.com/office/officeart/2018/5/layout/IconLeafLabelList"/>
    <dgm:cxn modelId="{127552B3-8890-4CBD-B12B-9C8A4BCA5A9E}" type="presParOf" srcId="{D2FA40C6-C0ED-46A3-92CE-B081053B2BA8}" destId="{FF5FC25A-8895-4059-A7CB-AC8E769B2E4B}" srcOrd="1" destOrd="0" presId="urn:microsoft.com/office/officeart/2018/5/layout/IconLeafLabelList"/>
    <dgm:cxn modelId="{1C669417-79B7-433E-A975-738A07EE9783}" type="presParOf" srcId="{D2FA40C6-C0ED-46A3-92CE-B081053B2BA8}" destId="{F181BEB4-66E0-4B62-8712-BD0A64659834}" srcOrd="2" destOrd="0" presId="urn:microsoft.com/office/officeart/2018/5/layout/IconLeafLabelList"/>
    <dgm:cxn modelId="{9C7F80FB-C680-4E35-AD11-9BE4BD6556F1}" type="presParOf" srcId="{F181BEB4-66E0-4B62-8712-BD0A64659834}" destId="{0E81F59E-BE24-4A43-8B4D-78AE486DB35A}" srcOrd="0" destOrd="0" presId="urn:microsoft.com/office/officeart/2018/5/layout/IconLeafLabelList"/>
    <dgm:cxn modelId="{998459A1-F347-48D8-BB50-EB12075F5FDA}" type="presParOf" srcId="{F181BEB4-66E0-4B62-8712-BD0A64659834}" destId="{C6C18185-40AF-48A2-8685-C39F432C8E80}" srcOrd="1" destOrd="0" presId="urn:microsoft.com/office/officeart/2018/5/layout/IconLeafLabelList"/>
    <dgm:cxn modelId="{EC8BA919-8D94-4FB4-BC09-6604E9B16BBF}" type="presParOf" srcId="{F181BEB4-66E0-4B62-8712-BD0A64659834}" destId="{676699DF-00CC-4F16-B4E6-75EFFED81874}" srcOrd="2" destOrd="0" presId="urn:microsoft.com/office/officeart/2018/5/layout/IconLeafLabelList"/>
    <dgm:cxn modelId="{99E65743-4445-4C74-BBE7-040C68F4FF62}" type="presParOf" srcId="{F181BEB4-66E0-4B62-8712-BD0A64659834}" destId="{1CD40C66-A0B4-4978-9941-A79D4CBD111B}" srcOrd="3" destOrd="0" presId="urn:microsoft.com/office/officeart/2018/5/layout/IconLeafLabelList"/>
    <dgm:cxn modelId="{044D2D07-87CA-47BD-BFAF-AD1C67AA89AA}" type="presParOf" srcId="{D2FA40C6-C0ED-46A3-92CE-B081053B2BA8}" destId="{F18A00AD-35D1-4313-87F2-111D7B13ECED}" srcOrd="3" destOrd="0" presId="urn:microsoft.com/office/officeart/2018/5/layout/IconLeafLabelList"/>
    <dgm:cxn modelId="{8A2DCF1E-4E06-4424-AA2E-B74ACB475E11}" type="presParOf" srcId="{D2FA40C6-C0ED-46A3-92CE-B081053B2BA8}" destId="{59EC7549-F063-437F-8388-459A5C769816}" srcOrd="4" destOrd="0" presId="urn:microsoft.com/office/officeart/2018/5/layout/IconLeafLabelList"/>
    <dgm:cxn modelId="{9F0E93DA-CF03-4DEE-B53D-F38603507FC7}" type="presParOf" srcId="{59EC7549-F063-437F-8388-459A5C769816}" destId="{81253FDF-02A1-40D1-89CA-3EA7AF168FD7}" srcOrd="0" destOrd="0" presId="urn:microsoft.com/office/officeart/2018/5/layout/IconLeafLabelList"/>
    <dgm:cxn modelId="{4D35F28B-EF19-4A81-863F-ABB1FD8C2333}" type="presParOf" srcId="{59EC7549-F063-437F-8388-459A5C769816}" destId="{8156E8E0-9CDC-4EAB-A61D-AF474D6D9368}" srcOrd="1" destOrd="0" presId="urn:microsoft.com/office/officeart/2018/5/layout/IconLeafLabelList"/>
    <dgm:cxn modelId="{6D4CD298-2BC6-42A7-91B3-33BBA4EB1AE7}" type="presParOf" srcId="{59EC7549-F063-437F-8388-459A5C769816}" destId="{CF8829A0-3E8F-471E-B721-0E359AF6C976}" srcOrd="2" destOrd="0" presId="urn:microsoft.com/office/officeart/2018/5/layout/IconLeafLabelList"/>
    <dgm:cxn modelId="{F6EAE01F-088E-445D-B1CC-B67F9FD8C8D6}" type="presParOf" srcId="{59EC7549-F063-437F-8388-459A5C769816}" destId="{2DEB68D9-2D2A-405A-A95A-F123B81445D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A2EDD9-C89F-49C9-AE4A-D6196B4CA219}">
      <dsp:nvSpPr>
        <dsp:cNvPr id="0" name=""/>
        <dsp:cNvSpPr/>
      </dsp:nvSpPr>
      <dsp:spPr>
        <a:xfrm>
          <a:off x="638099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F6CE53-2172-43E4-BC33-3C48272DDCF0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757675-DFB6-4B33-9701-161572571D2B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1"/>
            <a:t>Theoretical part</a:t>
          </a:r>
          <a:endParaRPr lang="ru-RU" sz="2500" kern="1200" noProof="1"/>
        </a:p>
      </dsp:txBody>
      <dsp:txXfrm>
        <a:off x="89662" y="2555700"/>
        <a:ext cx="2812500" cy="720000"/>
      </dsp:txXfrm>
    </dsp:sp>
    <dsp:sp modelId="{0E81F59E-BE24-4A43-8B4D-78AE486DB35A}">
      <dsp:nvSpPr>
        <dsp:cNvPr id="0" name=""/>
        <dsp:cNvSpPr/>
      </dsp:nvSpPr>
      <dsp:spPr>
        <a:xfrm>
          <a:off x="3942787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C18185-40AF-48A2-8685-C39F432C8E80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40C66-A0B4-4978-9941-A79D4CBD111B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1"/>
            <a:t>Exceel solver</a:t>
          </a:r>
          <a:endParaRPr lang="ru-RU" sz="2500" kern="1200" noProof="1"/>
        </a:p>
      </dsp:txBody>
      <dsp:txXfrm>
        <a:off x="3394350" y="2555700"/>
        <a:ext cx="2812500" cy="720000"/>
      </dsp:txXfrm>
    </dsp:sp>
    <dsp:sp modelId="{81253FDF-02A1-40D1-89CA-3EA7AF168FD7}">
      <dsp:nvSpPr>
        <dsp:cNvPr id="0" name=""/>
        <dsp:cNvSpPr/>
      </dsp:nvSpPr>
      <dsp:spPr>
        <a:xfrm>
          <a:off x="7247475" y="305700"/>
          <a:ext cx="1715625" cy="17156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56E8E0-9CDC-4EAB-A61D-AF474D6D9368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EB68D9-2D2A-405A-A95A-F123B81445D3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 noProof="1"/>
            <a:t>Graphs and results</a:t>
          </a:r>
          <a:endParaRPr lang="ru-RU" sz="2500" kern="1200" noProof="1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Список значков в форме листа с подписями"/>
  <dgm:desc val="Используется для отображения непоследовательных или сгруппированных блоков данных, сопровождаемых соответствующими визуальными элементами. Рекомендуется использовать значки или небольшие изображения с краткими текстовыми подписями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17DA11-C303-4A04-9AF2-EF24B1E87EB5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ru-RU" noProof="1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1DCCDE4-FD8A-43B2-8197-BFE9DD7FC968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ru-RU" noProof="1" dirty="0" smtClean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939245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rtlCol="0"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rtlCol="0"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1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D3DB482-F95D-48D6-B851-CB0BBBBB19A9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 rtlCol="0"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grpSp>
        <p:nvGrpSpPr>
          <p:cNvPr id="7" name="Группа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Полилиния 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Полилиния 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2295525"/>
            <a:ext cx="9601200" cy="3571875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CDC9F1-268A-4091-BAC6-2494ACC909FC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371600" y="624156"/>
            <a:ext cx="8179641" cy="5243244"/>
          </a:xfrm>
        </p:spPr>
        <p:txBody>
          <a:bodyPr vert="eaVert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9B3565-1F76-420A-B78B-C2C9097FF6FB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94D125-5C3A-41D5-90C4-866B6664178E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rtlCol="0"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765025" y="4216328"/>
            <a:ext cx="9612971" cy="1143324"/>
          </a:xfrm>
        </p:spPr>
        <p:txBody>
          <a:bodyPr rtlCol="0"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C327E36-CB2D-4A1C-8C2B-9983D24B7C7D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7" name="Полилиния 6" title="Отметки-уголки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371600" y="2285999"/>
            <a:ext cx="4447786" cy="3581401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525403" y="2285999"/>
            <a:ext cx="4447786" cy="3581401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7088400-CDC8-4849-A72E-926264E26C00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1600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371600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525014" y="2340864"/>
            <a:ext cx="4443984" cy="823912"/>
          </a:xfrm>
        </p:spPr>
        <p:txBody>
          <a:bodyPr rtlCol="0"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525014" y="3305207"/>
            <a:ext cx="4443984" cy="2562193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49CBAE-AF0A-42A3-BDB4-1438573F8ABA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B284DF-F3AE-4C6D-B27A-5F5A94BB17DE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E0A4B-A8AC-45B6-9A53-81E2E3636ED8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ru-RU" noProof="1" dirty="0" smtClean="0"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6256020" y="685801"/>
            <a:ext cx="5212080" cy="517525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CE424DF1-A180-4FEF-B716-7D70235CFA39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 title="Фоновая фигура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rtlCol="0"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532120" y="0"/>
            <a:ext cx="6659880" cy="6857999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 rtlCol="0"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1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055A7CB3-46D4-4B4A-A661-60E13D0BC640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 8" title="Разделительная линия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48AAA74-EBDF-4065-BA01-EAD1E46D84DC}" type="datetime1">
              <a:rPr lang="ru-RU" noProof="1" smtClean="0"/>
              <a:t>16.02.2023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ru-RU" noProof="1" dirty="0" smtClean="0"/>
              <a:pPr/>
              <a:t>‹#›</a:t>
            </a:fld>
            <a:endParaRPr lang="ru-RU" noProof="1"/>
          </a:p>
        </p:txBody>
      </p:sp>
      <p:sp>
        <p:nvSpPr>
          <p:cNvPr id="9" name="Прямоугольник 8" title="Боковая панель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pic>
        <p:nvPicPr>
          <p:cNvPr id="23" name="Рисунок 22" descr="очень крупный план графика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52" name="Полилиния: фигура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Прямоугольник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1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7141" y="3780869"/>
            <a:ext cx="5337449" cy="1290788"/>
          </a:xfrm>
        </p:spPr>
        <p:txBody>
          <a:bodyPr rtlCol="0">
            <a:normAutofit/>
          </a:bodyPr>
          <a:lstStyle/>
          <a:p>
            <a:pPr algn="l"/>
            <a:r>
              <a:rPr lang="en-US" sz="3600" b="1" i="1" dirty="0">
                <a:solidFill>
                  <a:schemeClr val="bg1"/>
                </a:solidFill>
              </a:rPr>
              <a:t>Sharpe Portfolio 2 </a:t>
            </a:r>
            <a:endParaRPr lang="ru-RU" sz="3600" b="1" i="1" noProof="1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5360165"/>
            <a:ext cx="5268177" cy="787575"/>
          </a:xfrm>
        </p:spPr>
        <p:txBody>
          <a:bodyPr rtlCol="0"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sz="1800" dirty="0" err="1">
                <a:solidFill>
                  <a:schemeClr val="bg1"/>
                </a:solidFill>
              </a:rPr>
              <a:t>Otegen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Namazdli</a:t>
            </a:r>
            <a:r>
              <a:rPr lang="en-US" sz="1800" dirty="0">
                <a:solidFill>
                  <a:schemeClr val="bg1"/>
                </a:solidFill>
              </a:rPr>
              <a:t> – </a:t>
            </a:r>
            <a:r>
              <a:rPr lang="en-US" sz="1800" dirty="0" err="1">
                <a:solidFill>
                  <a:schemeClr val="bg1"/>
                </a:solidFill>
              </a:rPr>
              <a:t>Eshnazarov</a:t>
            </a:r>
            <a:r>
              <a:rPr lang="en-US" sz="1800" dirty="0">
                <a:solidFill>
                  <a:schemeClr val="bg1"/>
                </a:solidFill>
              </a:rPr>
              <a:t> – Khairullina</a:t>
            </a:r>
            <a:endParaRPr lang="ru-RU" sz="1800" dirty="0">
              <a:solidFill>
                <a:schemeClr val="bg1"/>
              </a:solidFill>
            </a:endParaRPr>
          </a:p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bg1"/>
                </a:solidFill>
              </a:rPr>
              <a:t>GROUP 9</a:t>
            </a:r>
            <a:endParaRPr lang="ru-RU" sz="1800" dirty="0">
              <a:solidFill>
                <a:schemeClr val="bg1"/>
              </a:solidFill>
            </a:endParaRPr>
          </a:p>
          <a:p>
            <a:pPr algn="l">
              <a:spcAft>
                <a:spcPts val="600"/>
              </a:spcAft>
            </a:pPr>
            <a:endParaRPr lang="ru-RU" sz="18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112E2-5678-4B0F-9B12-97115BB8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676" y="492553"/>
            <a:ext cx="3086101" cy="930519"/>
          </a:xfrm>
        </p:spPr>
        <p:txBody>
          <a:bodyPr>
            <a:noAutofit/>
          </a:bodyPr>
          <a:lstStyle/>
          <a:p>
            <a:r>
              <a:rPr lang="en-US" sz="2800" b="1" dirty="0"/>
              <a:t>2.3 exercise</a:t>
            </a:r>
            <a:br>
              <a:rPr lang="ru-KZ" sz="2800" dirty="0"/>
            </a:br>
            <a:endParaRPr lang="ru-KZ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46056F-ED87-44A7-A36C-F271EEF9A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439" y="1086380"/>
            <a:ext cx="9601200" cy="3581400"/>
          </a:xfrm>
        </p:spPr>
        <p:txBody>
          <a:bodyPr/>
          <a:lstStyle/>
          <a:p>
            <a:r>
              <a:rPr lang="en-US" dirty="0"/>
              <a:t>We do exactly the same process to find the optimum portfolio with the highest Sharpe ratio where the risk-free rate is equal to </a:t>
            </a:r>
            <a:r>
              <a:rPr lang="en-US" b="1" dirty="0"/>
              <a:t>R</a:t>
            </a:r>
            <a:r>
              <a:rPr lang="en-US" b="1" baseline="-25000" dirty="0"/>
              <a:t>f </a:t>
            </a:r>
            <a:r>
              <a:rPr lang="en-US" b="1" dirty="0"/>
              <a:t>=0.02, 0.03, 0.04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52724E-6794-445B-9375-BA624AEC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7" y="4762"/>
            <a:ext cx="1729962" cy="14859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71732D-3950-4F34-AD4A-F32E011AA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61" y="1978454"/>
            <a:ext cx="7444208" cy="103730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7EC8BE7-5079-42AA-8B68-84A5BA319444}"/>
              </a:ext>
            </a:extLst>
          </p:cNvPr>
          <p:cNvSpPr/>
          <p:nvPr/>
        </p:nvSpPr>
        <p:spPr>
          <a:xfrm>
            <a:off x="1113693" y="3279154"/>
            <a:ext cx="7069068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  <a:tabLst>
                <a:tab pos="90170" algn="l"/>
              </a:tabLs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table we indicated each portfolio with given risk-free rate. Also we got the expected return and standard deviation, variance and also Sharpe ratio of the each portfolio. </a:t>
            </a:r>
            <a:endParaRPr lang="ru-KZ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A82CC6-47C0-4034-9AEB-12DC1F843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765" y="3980920"/>
            <a:ext cx="7444208" cy="1153122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ECB7865-97CC-4F2E-9071-08806BAD6F14}"/>
              </a:ext>
            </a:extLst>
          </p:cNvPr>
          <p:cNvSpPr/>
          <p:nvPr/>
        </p:nvSpPr>
        <p:spPr>
          <a:xfrm>
            <a:off x="2335823" y="5632938"/>
            <a:ext cx="7247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After computing the Sharpe ratio of all portfolio at different risk-free rate. We can summarize and select which portfolio is the most attractive for investors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85179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9E810A-0850-48CD-BD9F-03B51E576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7" y="4762"/>
            <a:ext cx="1729962" cy="148590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FC8BCE42-B03E-432D-A341-53598512496B}"/>
              </a:ext>
            </a:extLst>
          </p:cNvPr>
          <p:cNvSpPr/>
          <p:nvPr/>
        </p:nvSpPr>
        <p:spPr>
          <a:xfrm>
            <a:off x="3338145" y="337184"/>
            <a:ext cx="7098323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using the information of the table, we plotted the plane where can look different portfolio position with given expected return and standard deviation. </a:t>
            </a:r>
            <a:endParaRPr lang="ru-KZ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1B7B89-F211-4DF2-9CAD-1A998F0B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78" y="1536181"/>
            <a:ext cx="8222716" cy="49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94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E7E6492-B385-41B7-B2F9-7766F32C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439" y="1134207"/>
            <a:ext cx="9601200" cy="11254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part refers to a process of finding the optimal portfolio by using  model called </a:t>
            </a:r>
            <a:r>
              <a:rPr lang="en-US" u="sng" dirty="0"/>
              <a:t>Markowitz Mean-Variance</a:t>
            </a:r>
            <a:r>
              <a:rPr lang="en-US" dirty="0"/>
              <a:t> optimization. The model takes into account the expected returns and risk (measured by variance) of 5 different assets</a:t>
            </a: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67B14FA-BF77-450D-B69E-9B1FC006E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7" y="-62829"/>
            <a:ext cx="1729962" cy="148590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287A597-A360-473D-8640-802FF682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6676" y="492553"/>
            <a:ext cx="3086101" cy="930519"/>
          </a:xfrm>
        </p:spPr>
        <p:txBody>
          <a:bodyPr>
            <a:noAutofit/>
          </a:bodyPr>
          <a:lstStyle/>
          <a:p>
            <a:r>
              <a:rPr lang="en-US" sz="2800" b="1" dirty="0"/>
              <a:t>2.4 exercise</a:t>
            </a:r>
            <a:br>
              <a:rPr lang="ru-KZ" sz="2800" dirty="0"/>
            </a:br>
            <a:endParaRPr lang="ru-KZ" sz="28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5ABD80-A6D0-4E52-AF8A-B93773B3D4BB}"/>
              </a:ext>
            </a:extLst>
          </p:cNvPr>
          <p:cNvSpPr/>
          <p:nvPr/>
        </p:nvSpPr>
        <p:spPr>
          <a:xfrm>
            <a:off x="1122485" y="229500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minimize the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portfolio variance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while ensuring that the expected return values  obtained from a previous Sharpe ratio optimization. </a:t>
            </a:r>
            <a:endParaRPr lang="ru-KZ" sz="20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B58446-13EF-4116-868E-5F601EE2544A}"/>
              </a:ext>
            </a:extLst>
          </p:cNvPr>
          <p:cNvSpPr/>
          <p:nvPr/>
        </p:nvSpPr>
        <p:spPr>
          <a:xfrm>
            <a:off x="3429000" y="5534605"/>
            <a:ext cx="8370277" cy="10656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the result of this optimization was compared to the result of the Sharpe ratio optimization, and we found that the results were </a:t>
            </a:r>
            <a:r>
              <a:rPr lang="en-US" sz="20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same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Meaning that the both model is able to effectively balance the portfolio's risk and return.</a:t>
            </a:r>
            <a:endParaRPr lang="ru-KZ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70DDF39A-9CB4-477F-9186-6D297A8723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9439" y="3452585"/>
            <a:ext cx="8027378" cy="179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27449F1-27F3-46F0-B896-B85960DB0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754" y="2708031"/>
            <a:ext cx="3815862" cy="3890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Agency FB" panose="020B0503020202020204" pitchFamily="34" charset="0"/>
              </a:rPr>
              <a:t>Finally, the 4 points representing the solutions were plotted in the plane with </a:t>
            </a:r>
            <a:r>
              <a:rPr lang="en-US" sz="2800" b="1" dirty="0">
                <a:latin typeface="Agency FB" panose="020B0503020202020204" pitchFamily="34" charset="0"/>
              </a:rPr>
              <a:t>standard deviation (σ)</a:t>
            </a:r>
            <a:r>
              <a:rPr lang="en-US" sz="2800" dirty="0">
                <a:latin typeface="Agency FB" panose="020B0503020202020204" pitchFamily="34" charset="0"/>
              </a:rPr>
              <a:t> on the x-axis and </a:t>
            </a:r>
            <a:r>
              <a:rPr lang="en-US" sz="2800" b="1" dirty="0">
                <a:latin typeface="Agency FB" panose="020B0503020202020204" pitchFamily="34" charset="0"/>
              </a:rPr>
              <a:t>expected return (µ</a:t>
            </a:r>
            <a:r>
              <a:rPr lang="en-US" sz="2800" dirty="0">
                <a:latin typeface="Agency FB" panose="020B0503020202020204" pitchFamily="34" charset="0"/>
              </a:rPr>
              <a:t>) on the y-axis. This represents the efficient frontier in the risk-return plane.</a:t>
            </a:r>
            <a:endParaRPr lang="ru-KZ" sz="2800" dirty="0"/>
          </a:p>
          <a:p>
            <a:endParaRPr lang="ru-KZ" sz="28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95D807-1C7D-4CEC-A3F4-3D8C4CE1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7" y="-62829"/>
            <a:ext cx="1729962" cy="1485901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3BC5C3E-FA75-432F-B1D8-3D97B5DC0085}"/>
              </a:ext>
            </a:extLst>
          </p:cNvPr>
          <p:cNvSpPr/>
          <p:nvPr/>
        </p:nvSpPr>
        <p:spPr>
          <a:xfrm>
            <a:off x="2905777" y="171686"/>
            <a:ext cx="6257354" cy="4070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 algn="ctr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But different </a:t>
            </a: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optimal combination of asset fractions..</a:t>
            </a:r>
            <a:endParaRPr lang="ru-KZ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622A2A4-3F83-491D-944A-5419736619E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05777" y="680121"/>
            <a:ext cx="8067023" cy="13992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F1AF4D8-9FC8-4D0C-86C9-3677012C4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16" y="2248139"/>
            <a:ext cx="6824661" cy="44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6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D18B317-8937-45B3-956C-C21DC635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838" y="1308588"/>
            <a:ext cx="9601200" cy="42408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latin typeface="Bahnschrift Condensed" panose="020B0502040204020203" pitchFamily="34" charset="0"/>
              </a:rPr>
              <a:t>In this project a market with 𝑛 risky assets and a risk-free one is considered, with a risk-free interest rate 𝑅𝐹. </a:t>
            </a:r>
            <a:endParaRPr lang="ru-RU" sz="3200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Bahnschrift Condensed" panose="020B0502040204020203" pitchFamily="34" charset="0"/>
              </a:rPr>
              <a:t>In the specific application, the number of risky assets is 𝑛 = 5, and return series are observed for these stocks (𝑇 = 35). </a:t>
            </a:r>
            <a:endParaRPr lang="ru-RU" sz="3200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Bahnschrift Condensed" panose="020B0502040204020203" pitchFamily="34" charset="0"/>
              </a:rPr>
              <a:t>Observed series are included in the file Sharpe-Prices-Dataset-G9.xls. </a:t>
            </a:r>
            <a:endParaRPr lang="ru-RU" sz="3200" dirty="0">
              <a:latin typeface="Bahnschrift Condensed" panose="020B0502040204020203" pitchFamily="34" charset="0"/>
            </a:endParaRPr>
          </a:p>
          <a:p>
            <a:pPr marL="0" indent="0">
              <a:buNone/>
            </a:pPr>
            <a:r>
              <a:rPr lang="en-US" sz="3200" dirty="0">
                <a:latin typeface="Bahnschrift Condensed" panose="020B0502040204020203" pitchFamily="34" charset="0"/>
              </a:rPr>
              <a:t>We want to apply a risk-return approach to portfolio selection by using the optimization model based on the maximization of the Sharpe Ratio (Sharpe Portfolio).</a:t>
            </a:r>
            <a:endParaRPr lang="ru-KZ" sz="3200" dirty="0"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0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2" descr="Значок графического элемента SmartArt">
            <a:extLst>
              <a:ext uri="{FF2B5EF4-FFF2-40B4-BE49-F238E27FC236}">
                <a16:creationId xmlns:a16="http://schemas.microsoft.com/office/drawing/2014/main" id="{E04C5C5B-F932-40FC-AD54-EE8AB0C58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9972971"/>
              </p:ext>
            </p:extLst>
          </p:nvPr>
        </p:nvGraphicFramePr>
        <p:xfrm>
          <a:off x="1679331" y="16383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56AB6FF-7D20-458C-8B9D-D4E5B457B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88" y="1063869"/>
            <a:ext cx="4392856" cy="33051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0CF933-B222-4DD5-BF07-53FB4F352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016" y="422030"/>
            <a:ext cx="8560046" cy="641839"/>
          </a:xfrm>
        </p:spPr>
        <p:txBody>
          <a:bodyPr>
            <a:normAutofit fontScale="90000"/>
          </a:bodyPr>
          <a:lstStyle/>
          <a:p>
            <a:r>
              <a:rPr lang="en-US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MwV</a:t>
            </a:r>
            <a:endParaRPr lang="ru-KZ" b="1" i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511C35-A633-4D3A-A3C1-8184AA0E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907" y="1934306"/>
            <a:ext cx="5829300" cy="1160586"/>
          </a:xfrm>
        </p:spPr>
        <p:txBody>
          <a:bodyPr/>
          <a:lstStyle/>
          <a:p>
            <a:r>
              <a:rPr lang="en-US" dirty="0"/>
              <a:t>The optimization problem seeks to minimize the portfolio variance subject to the constraints on expected return and portfolio weights</a:t>
            </a:r>
            <a:endParaRPr lang="ru-KZ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77DF6E-29B8-425C-8FA7-BB7B55C18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37" y="0"/>
            <a:ext cx="1680317" cy="1485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34347FF-6C32-44F6-ADCD-121DF716D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299" y="422030"/>
            <a:ext cx="3547217" cy="67179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B3CA62-D5F5-4E81-A8C1-0846FA7C0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045" y="2466301"/>
            <a:ext cx="1364392" cy="3695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C33744-982A-49B9-85F6-8226519C87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9048" y="4380247"/>
            <a:ext cx="1877096" cy="73892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89B5B8F-FEC6-4C00-B788-AF96C08A0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5975" y="5332227"/>
            <a:ext cx="4076880" cy="80406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439CE0-CAFD-4122-B44A-88BCE78B38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907" y="2982057"/>
            <a:ext cx="5228493" cy="37967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947195-1833-438E-91F6-66A69D2245AD}"/>
              </a:ext>
            </a:extLst>
          </p:cNvPr>
          <p:cNvSpPr/>
          <p:nvPr/>
        </p:nvSpPr>
        <p:spPr>
          <a:xfrm>
            <a:off x="4536026" y="2982057"/>
            <a:ext cx="1952697" cy="78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DC5C860-1418-422C-BC62-5B6F61FE2008}"/>
              </a:ext>
            </a:extLst>
          </p:cNvPr>
          <p:cNvSpPr/>
          <p:nvPr/>
        </p:nvSpPr>
        <p:spPr>
          <a:xfrm rot="20880247" flipV="1">
            <a:off x="4579802" y="3653201"/>
            <a:ext cx="326120" cy="39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09158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30E48D-771A-43E1-85CE-7065A9222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755" y="294542"/>
            <a:ext cx="6370760" cy="896815"/>
          </a:xfrm>
        </p:spPr>
        <p:txBody>
          <a:bodyPr>
            <a:noAutofit/>
          </a:bodyPr>
          <a:lstStyle/>
          <a:p>
            <a:r>
              <a:rPr lang="en-US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 ratio optimization model</a:t>
            </a:r>
            <a:br>
              <a:rPr lang="ru-KZ" sz="3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ru-KZ" sz="3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CFDE43-4017-4078-91BD-17B9CE64F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990" y="1621192"/>
            <a:ext cx="6453554" cy="1125388"/>
          </a:xfrm>
        </p:spPr>
        <p:txBody>
          <a:bodyPr/>
          <a:lstStyle/>
          <a:p>
            <a:r>
              <a:rPr lang="en-US" dirty="0"/>
              <a:t>The Sharpe optimization model is a portfolio optimization framework where the objective function is to find the portfolio that maximizes the Sharpe ratio</a:t>
            </a:r>
          </a:p>
          <a:p>
            <a:pPr marL="0" indent="0" algn="r">
              <a:buNone/>
            </a:pPr>
            <a:endParaRPr lang="en-US" sz="2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CFBE672-F6DE-4277-954A-5B2C3A737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37" y="0"/>
            <a:ext cx="1680317" cy="14859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3E915C-2BD8-4726-A9D3-AB651FE9F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856" y="3701136"/>
            <a:ext cx="3780692" cy="1028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694798-EFDA-4127-AC63-7607722DB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34" r="3815"/>
          <a:stretch/>
        </p:blipFill>
        <p:spPr>
          <a:xfrm>
            <a:off x="1433856" y="4618865"/>
            <a:ext cx="3780692" cy="161925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96F9E94-B58A-4A3B-8DE0-4A3A73457B31}"/>
              </a:ext>
            </a:extLst>
          </p:cNvPr>
          <p:cNvSpPr/>
          <p:nvPr/>
        </p:nvSpPr>
        <p:spPr>
          <a:xfrm>
            <a:off x="1433856" y="2698659"/>
            <a:ext cx="6041823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3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Sharpe ratio </a:t>
            </a:r>
            <a:r>
              <a:rPr lang="en-US" sz="2300" dirty="0">
                <a:latin typeface="Bahnschrift Condensed" panose="020B0502040204020203" pitchFamily="34" charset="0"/>
              </a:rPr>
              <a:t>is a measure of the risk-adjusted return of    an investment, that calculates the excess return per unit of risk taken</a:t>
            </a:r>
            <a:endParaRPr lang="ru-KZ" sz="2300" dirty="0">
              <a:latin typeface="Bahnschrift Condensed" panose="020B050204020402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9B18A88-86CF-4F40-BAAC-4FF0D6D5FF29}"/>
              </a:ext>
            </a:extLst>
          </p:cNvPr>
          <p:cNvSpPr/>
          <p:nvPr/>
        </p:nvSpPr>
        <p:spPr>
          <a:xfrm>
            <a:off x="8664082" y="3912184"/>
            <a:ext cx="30274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It compares the average return of a portfolio to the return of a risk-free asset, adjusting for the portfolio's standard deviation (risk). 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A </a:t>
            </a:r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higher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Sharpe ratio indicates a </a:t>
            </a:r>
            <a:r>
              <a:rPr lang="en-US" sz="2000" b="1" u="sng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better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 risk-adjusted performance</a:t>
            </a:r>
            <a:endParaRPr lang="ru-KZ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CEA6066-EE34-4450-8FB6-85D924CF8F15}"/>
              </a:ext>
            </a:extLst>
          </p:cNvPr>
          <p:cNvSpPr/>
          <p:nvPr/>
        </p:nvSpPr>
        <p:spPr>
          <a:xfrm>
            <a:off x="1387329" y="6378792"/>
            <a:ext cx="64704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</a:rPr>
              <a:t>Used </a:t>
            </a:r>
            <a:r>
              <a:rPr lang="en-US" sz="2000" dirty="0"/>
              <a:t>for evaluating and comparing different portfolios.  </a:t>
            </a:r>
            <a:endParaRPr lang="ru-KZ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584DE3-558C-4B9F-A31C-0F8DD8C5F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363" y="330123"/>
            <a:ext cx="4028352" cy="34680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703E06-86F2-46A1-A420-1062A625AD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7857" y="330123"/>
            <a:ext cx="512505" cy="20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6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39F865-17F9-46B2-8CBF-41DC6192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4002" y="575896"/>
            <a:ext cx="7974623" cy="237392"/>
          </a:xfrm>
        </p:spPr>
        <p:txBody>
          <a:bodyPr>
            <a:noAutofit/>
          </a:bodyPr>
          <a:lstStyle/>
          <a:p>
            <a:r>
              <a:rPr lang="en-US" sz="2800" b="1" u="sng" dirty="0"/>
              <a:t>What we did in excel step by step(2.1 and 2.2)</a:t>
            </a:r>
            <a:br>
              <a:rPr lang="ru-KZ" sz="2800" dirty="0"/>
            </a:br>
            <a:endParaRPr lang="ru-KZ" sz="2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75B75B-A3CD-411E-98BA-B55A3D2B5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339" y="1960684"/>
            <a:ext cx="10454054" cy="422030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The expected return of each asset is calculated by using the </a:t>
            </a:r>
            <a:r>
              <a:rPr lang="en-US" b="1" dirty="0"/>
              <a:t>Average</a:t>
            </a:r>
            <a:r>
              <a:rPr lang="en-US" dirty="0"/>
              <a:t> function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After finding average return for assets , we should calculate the variance-covariance matrix of the asset returns to input data for the Markowitz model. This requires transposing a 5x35 matrix of returns for the given data. The input area should be 5 rows and 35 columns, with the column headers repeated every 26 columns. The function </a:t>
            </a:r>
            <a:r>
              <a:rPr lang="en-US" b="1" dirty="0"/>
              <a:t>TRANSPOSE</a:t>
            </a:r>
            <a:r>
              <a:rPr lang="en-US" dirty="0"/>
              <a:t> should be applied to the entire table.</a:t>
            </a:r>
            <a:endParaRPr lang="ru-KZ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ru-KZ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4DE627-E340-483B-8877-6C1C5A42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0" y="0"/>
            <a:ext cx="1654742" cy="1626576"/>
          </a:xfrm>
          <a:prstGeom prst="rect">
            <a:avLst/>
          </a:prstGeom>
        </p:spPr>
      </p:pic>
      <p:pic>
        <p:nvPicPr>
          <p:cNvPr id="5" name="Picture 1">
            <a:extLst>
              <a:ext uri="{FF2B5EF4-FFF2-40B4-BE49-F238E27FC236}">
                <a16:creationId xmlns:a16="http://schemas.microsoft.com/office/drawing/2014/main" id="{9EC514E2-A7A1-4D27-8013-6DC2F810940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75289" y="2686904"/>
            <a:ext cx="9730154" cy="8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73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ACDEA292-A049-441B-A7E5-CFF5417AD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862" y="571500"/>
            <a:ext cx="9645161" cy="3581400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To prepare the input data for Markowitz model, it is necessary to </a:t>
            </a:r>
            <a:r>
              <a:rPr lang="en-US" b="1" u="sng" dirty="0"/>
              <a:t>compute the variance and covariance matrix of the returns of the assets</a:t>
            </a:r>
            <a:r>
              <a:rPr lang="en-US" u="sng" dirty="0"/>
              <a:t>. 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r>
              <a:rPr lang="en-US" dirty="0"/>
              <a:t>This is done by: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first finding the expected returns of each asset using the average function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covariance and variance matrix is found using the </a:t>
            </a:r>
            <a:r>
              <a:rPr lang="en-US" b="1" dirty="0"/>
              <a:t>COVARIANCE.P</a:t>
            </a:r>
            <a:r>
              <a:rPr lang="en-US" dirty="0"/>
              <a:t> function. </a:t>
            </a:r>
          </a:p>
          <a:p>
            <a:pPr marL="0" indent="0">
              <a:buNone/>
            </a:pPr>
            <a:r>
              <a:rPr lang="en-US" dirty="0"/>
              <a:t>The input for this function is the pairs of columns from the first matrix and the transpose of the first matrix</a:t>
            </a:r>
            <a:endParaRPr lang="ru-KZ" u="sng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D24F30-FD6C-47A8-A3FB-F5FC53D63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0" y="0"/>
            <a:ext cx="1654742" cy="162657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49A2EB-193B-429D-B1A2-D86B285FF95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9314" y="4018084"/>
            <a:ext cx="9645161" cy="252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982F472-CA64-4E40-982C-5FDC627A9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1477" y="398584"/>
            <a:ext cx="9287608" cy="3581400"/>
          </a:xfrm>
        </p:spPr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en-US" dirty="0"/>
              <a:t>Now I want to talk about MMULT function and portfolio variance. This function used to perform matrix multiplication. To find the </a:t>
            </a:r>
            <a:r>
              <a:rPr lang="en-US" b="1" dirty="0"/>
              <a:t>portfolio variance</a:t>
            </a:r>
            <a:r>
              <a:rPr lang="en-US" dirty="0"/>
              <a:t> using the MMULT function in Excel, you need to calculate the following:</a:t>
            </a:r>
            <a:endParaRPr lang="ru-KZ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446CE1A-079D-4465-81A3-47A9524A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0" y="0"/>
            <a:ext cx="1654742" cy="16265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145B86-C20D-4C85-A9BB-CC84BB0B4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309" y="1548180"/>
            <a:ext cx="5921075" cy="58835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5821DF-600D-4DD5-965E-1B8A29419FD0}"/>
              </a:ext>
            </a:extLst>
          </p:cNvPr>
          <p:cNvSpPr/>
          <p:nvPr/>
        </p:nvSpPr>
        <p:spPr>
          <a:xfrm>
            <a:off x="1474177" y="2653807"/>
            <a:ext cx="6096000" cy="126464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Here, the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MMULT function is used twice, first to calculate the product of the portfolio weights vector and the covariance matrix, and then to calculate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 product of the resulting matrix(VX)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portfolio weights vector.</a:t>
            </a:r>
            <a:endParaRPr lang="ru-KZ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1335F3-17EA-4CFB-B4B4-AFAD166B826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63144" y="2592344"/>
            <a:ext cx="1259987" cy="1326105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102F4E80-5688-443B-8572-5C63CD3EDEE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48607" y="4229194"/>
            <a:ext cx="8845062" cy="23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58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B9CCE6D6-61A7-4E6A-8E28-39D924A6B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316523"/>
            <a:ext cx="9601200" cy="35814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dirty="0"/>
              <a:t>Then we formulate Sharpe Ratio model using data computed above(2.1) and assume Rf=0.01. We solved optimization model by using </a:t>
            </a:r>
            <a:r>
              <a:rPr lang="en-US" b="1" dirty="0"/>
              <a:t>Excel Solver</a:t>
            </a:r>
          </a:p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0" indent="0" algn="r">
              <a:buNone/>
            </a:pPr>
            <a:endParaRPr lang="ru-KZ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ru-KZ" dirty="0"/>
          </a:p>
          <a:p>
            <a:endParaRPr lang="ru-KZ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D4DB83-4E31-4A5E-8378-BB5CC80C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260" y="0"/>
            <a:ext cx="1654742" cy="16265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4A0A6E1-E040-4B5A-9D77-F5A984C4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92" y="1125388"/>
            <a:ext cx="8195164" cy="1769606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2345A4F-BF62-4CE0-BD87-3DC9F12B0C2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106291" y="2960077"/>
            <a:ext cx="5937479" cy="3801208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3DB82D8-8F19-40B4-AFCC-922F7F2967DE}"/>
              </a:ext>
            </a:extLst>
          </p:cNvPr>
          <p:cNvSpPr/>
          <p:nvPr/>
        </p:nvSpPr>
        <p:spPr>
          <a:xfrm>
            <a:off x="7714916" y="4652496"/>
            <a:ext cx="3805937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</a:t>
            </a:r>
            <a:r>
              <a:rPr lang="en-US" sz="2000" dirty="0"/>
              <a:t>maximized</a:t>
            </a:r>
            <a:r>
              <a:rPr lang="en-US" dirty="0"/>
              <a:t> our </a:t>
            </a:r>
            <a:r>
              <a:rPr lang="en-US" b="1" dirty="0"/>
              <a:t>Sharpe Ratio</a:t>
            </a:r>
            <a:r>
              <a:rPr lang="en-US" dirty="0"/>
              <a:t> and we find fractions</a:t>
            </a:r>
            <a:endParaRPr lang="ru-KZ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E1F5E7-0CEE-8B1D-E6AC-28A5E05725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778486"/>
              </p:ext>
            </p:extLst>
          </p:nvPr>
        </p:nvGraphicFramePr>
        <p:xfrm>
          <a:off x="8457731" y="5634723"/>
          <a:ext cx="2627978" cy="68432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1144077">
                  <a:extLst>
                    <a:ext uri="{9D8B030D-6E8A-4147-A177-3AD203B41FA5}">
                      <a16:colId xmlns:a16="http://schemas.microsoft.com/office/drawing/2014/main" val="2871001348"/>
                    </a:ext>
                  </a:extLst>
                </a:gridCol>
                <a:gridCol w="1483901">
                  <a:extLst>
                    <a:ext uri="{9D8B030D-6E8A-4147-A177-3AD203B41FA5}">
                      <a16:colId xmlns:a16="http://schemas.microsoft.com/office/drawing/2014/main" val="420192947"/>
                    </a:ext>
                  </a:extLst>
                </a:gridCol>
              </a:tblGrid>
              <a:tr h="34216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Sharpe ratio</a:t>
                      </a:r>
                      <a:endParaRPr lang="en-US" sz="1600" b="1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813913"/>
                  </a:ext>
                </a:extLst>
              </a:tr>
              <a:tr h="3421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P_001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0.580872674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1808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050969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540_TF34357615.potx" id="{A206F92C-1067-42D6-A79D-E07CC9D7BC98}" vid="{699DF033-0BBC-4BA3-8BC5-A5FE19D29BA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Уголки</Template>
  <TotalTime>0</TotalTime>
  <Words>791</Words>
  <Application>Microsoft Office PowerPoint</Application>
  <PresentationFormat>Widescreen</PresentationFormat>
  <Paragraphs>61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Agency FB</vt:lpstr>
      <vt:lpstr>Arial</vt:lpstr>
      <vt:lpstr>Bahnschrift Condensed</vt:lpstr>
      <vt:lpstr>Calibri</vt:lpstr>
      <vt:lpstr>Franklin Gothic Book</vt:lpstr>
      <vt:lpstr>Wingdings</vt:lpstr>
      <vt:lpstr>Уголки</vt:lpstr>
      <vt:lpstr>Sharpe Portfolio 2 </vt:lpstr>
      <vt:lpstr>PowerPoint Presentation</vt:lpstr>
      <vt:lpstr>PowerPoint Presentation</vt:lpstr>
      <vt:lpstr>MwV</vt:lpstr>
      <vt:lpstr>Sharpe ratio optimization model </vt:lpstr>
      <vt:lpstr>What we did in excel step by step(2.1 and 2.2) </vt:lpstr>
      <vt:lpstr>PowerPoint Presentation</vt:lpstr>
      <vt:lpstr>PowerPoint Presentation</vt:lpstr>
      <vt:lpstr>PowerPoint Presentation</vt:lpstr>
      <vt:lpstr>2.3 exercise </vt:lpstr>
      <vt:lpstr>PowerPoint Presentation</vt:lpstr>
      <vt:lpstr>2.4 exercise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2023-02-16T09:28:54Z</dcterms:created>
  <dcterms:modified xsi:type="dcterms:W3CDTF">2023-02-16T12:46:58Z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